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  <p:sldMasterId id="2147483688" r:id="rId4"/>
    <p:sldMasterId id="2147483701" r:id="rId5"/>
  </p:sldMasterIdLst>
  <p:notesMasterIdLst>
    <p:notesMasterId r:id="rId17"/>
  </p:notesMasterIdLst>
  <p:sldIdLst>
    <p:sldId id="285" r:id="rId6"/>
    <p:sldId id="257" r:id="rId7"/>
    <p:sldId id="289" r:id="rId8"/>
    <p:sldId id="292" r:id="rId9"/>
    <p:sldId id="295" r:id="rId10"/>
    <p:sldId id="291" r:id="rId11"/>
    <p:sldId id="293" r:id="rId12"/>
    <p:sldId id="294" r:id="rId13"/>
    <p:sldId id="288" r:id="rId14"/>
    <p:sldId id="296" r:id="rId15"/>
    <p:sldId id="297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5"/>
            <p14:sldId id="257"/>
            <p14:sldId id="289"/>
            <p14:sldId id="292"/>
            <p14:sldId id="295"/>
            <p14:sldId id="291"/>
            <p14:sldId id="293"/>
            <p14:sldId id="294"/>
            <p14:sldId id="288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FFFFFF"/>
    <a:srgbClr val="BAF8FF"/>
    <a:srgbClr val="C9D522"/>
    <a:srgbClr val="CBE6F9"/>
    <a:srgbClr val="ED6F9C"/>
    <a:srgbClr val="A27DB6"/>
    <a:srgbClr val="5F95CF"/>
    <a:srgbClr val="FCC13F"/>
    <a:srgbClr val="F49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53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7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4490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2917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3675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037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208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64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696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08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865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27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541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96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62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9903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147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2828388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973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94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12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02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481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9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910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00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097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258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506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2132084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7720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084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1058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8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319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9264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1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490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995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874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225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17983624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11444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913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5201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39453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27122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94353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80029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36694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72569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87540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362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6282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66327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61708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58802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52719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191436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8600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99944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300723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21873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686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42806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54089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27014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27616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275325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81566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507805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726732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92246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374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91461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1905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81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7.xml"/><Relationship Id="rId29" Type="http://schemas.openxmlformats.org/officeDocument/2006/relationships/slideLayout" Target="../slideLayouts/slideLayout76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66.xml"/><Relationship Id="rId31" Type="http://schemas.openxmlformats.org/officeDocument/2006/relationships/slideLayout" Target="../slideLayouts/slideLayout78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Relationship Id="rId30" Type="http://schemas.openxmlformats.org/officeDocument/2006/relationships/slideLayout" Target="../slideLayouts/slideLayout77.xml"/><Relationship Id="rId35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3895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5202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5015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023178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  <p:sldLayoutId id="2147483727" r:id="rId26"/>
    <p:sldLayoutId id="2147483728" r:id="rId27"/>
    <p:sldLayoutId id="2147483729" r:id="rId28"/>
    <p:sldLayoutId id="2147483730" r:id="rId29"/>
    <p:sldLayoutId id="2147483731" r:id="rId30"/>
    <p:sldLayoutId id="2147483732" r:id="rId31"/>
    <p:sldLayoutId id="2147483733" r:id="rId32"/>
    <p:sldLayoutId id="2147483734" r:id="rId33"/>
    <p:sldLayoutId id="214748373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/>
              <a:t>zero and </a:t>
            </a:r>
            <a:r>
              <a:rPr lang="pl-PL" dirty="0" err="1"/>
              <a:t>first</a:t>
            </a:r>
            <a:r>
              <a:rPr lang="pl-PL" dirty="0"/>
              <a:t> </a:t>
            </a:r>
            <a:r>
              <a:rPr lang="pl-PL" dirty="0" err="1"/>
              <a:t>conditionals</a:t>
            </a:r>
            <a:br>
              <a:rPr lang="pl-PL" i="1" dirty="0"/>
            </a:b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809603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n-US" sz="4400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to-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infinitive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664" y="4679345"/>
            <a:ext cx="1046031" cy="1046031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12" y="1098546"/>
            <a:ext cx="1004825" cy="1004825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357" y="1020747"/>
            <a:ext cx="1004825" cy="1004825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653" y="1109309"/>
            <a:ext cx="1004825" cy="1004825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38" y="1101674"/>
            <a:ext cx="990756" cy="990756"/>
          </a:xfrm>
          <a:prstGeom prst="rect">
            <a:avLst/>
          </a:prstGeom>
        </p:spPr>
      </p:pic>
      <p:sp>
        <p:nvSpPr>
          <p:cNvPr id="10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622803" y="2439418"/>
            <a:ext cx="2784302" cy="1394833"/>
          </a:xfrm>
          <a:prstGeom prst="wedgeRoundRectCallout">
            <a:avLst>
              <a:gd name="adj1" fmla="val -22859"/>
              <a:gd name="adj2" fmla="val -655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really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enjoy acting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I’m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interested in joining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theatre school.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want to be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 actor when I’m older.</a:t>
            </a:r>
          </a:p>
        </p:txBody>
      </p:sp>
      <p:sp>
        <p:nvSpPr>
          <p:cNvPr id="11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9586298" y="2399110"/>
            <a:ext cx="2173708" cy="1435142"/>
          </a:xfrm>
          <a:prstGeom prst="wedgeRoundRectCallout">
            <a:avLst>
              <a:gd name="adj1" fmla="val -9363"/>
              <a:gd name="adj2" fmla="val -6518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forget to bring 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snacks to the party.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Shall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we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meet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earlier and go together? Sara’s sick, so she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can’t come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12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3822307" y="2381737"/>
            <a:ext cx="2464826" cy="1787870"/>
          </a:xfrm>
          <a:prstGeom prst="wedgeRoundRectCallout">
            <a:avLst>
              <a:gd name="adj1" fmla="val 13418"/>
              <a:gd name="adj2" fmla="val -6260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can’t stand watching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long films. I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’d rather watch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 series.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love following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story and characters over time.  </a:t>
            </a:r>
          </a:p>
        </p:txBody>
      </p:sp>
      <p:sp>
        <p:nvSpPr>
          <p:cNvPr id="13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6545548" y="2432005"/>
            <a:ext cx="2540063" cy="1426669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’m tired of eating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same things all the time.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buy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something different. It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’s important to have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 varied diet.</a:t>
            </a:r>
          </a:p>
        </p:txBody>
      </p:sp>
      <p:sp>
        <p:nvSpPr>
          <p:cNvPr id="15" name="Rounded Rectangular Callout 25"/>
          <p:cNvSpPr/>
          <p:nvPr/>
        </p:nvSpPr>
        <p:spPr>
          <a:xfrm>
            <a:off x="6704304" y="4169607"/>
            <a:ext cx="3303700" cy="1148599"/>
          </a:xfrm>
          <a:prstGeom prst="wedgeRoundRectCallout">
            <a:avLst>
              <a:gd name="adj1" fmla="val 55935"/>
              <a:gd name="adj2" fmla="val 2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what the four people say. How many examples can you find of verb patterns with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6" name="Shape 87"/>
          <p:cNvSpPr/>
          <p:nvPr/>
        </p:nvSpPr>
        <p:spPr>
          <a:xfrm>
            <a:off x="8164852" y="5465251"/>
            <a:ext cx="1338379" cy="823411"/>
          </a:xfrm>
          <a:prstGeom prst="cloudCallout">
            <a:avLst>
              <a:gd name="adj1" fmla="val -5959"/>
              <a:gd name="adj2" fmla="val -73881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five</a:t>
            </a:r>
          </a:p>
        </p:txBody>
      </p:sp>
      <p:sp>
        <p:nvSpPr>
          <p:cNvPr id="17" name="Rounded Rectangular Callout 25"/>
          <p:cNvSpPr/>
          <p:nvPr/>
        </p:nvSpPr>
        <p:spPr>
          <a:xfrm>
            <a:off x="3590282" y="4285374"/>
            <a:ext cx="2698966" cy="1148599"/>
          </a:xfrm>
          <a:prstGeom prst="wedgeRoundRectCallout">
            <a:avLst>
              <a:gd name="adj1" fmla="val 55935"/>
              <a:gd name="adj2" fmla="val 2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many examples are there of verb patterns with the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-infinitive?</a:t>
            </a:r>
          </a:p>
        </p:txBody>
      </p:sp>
      <p:sp>
        <p:nvSpPr>
          <p:cNvPr id="18" name="Shape 87"/>
          <p:cNvSpPr/>
          <p:nvPr/>
        </p:nvSpPr>
        <p:spPr>
          <a:xfrm>
            <a:off x="5716129" y="5483330"/>
            <a:ext cx="1338379" cy="793121"/>
          </a:xfrm>
          <a:prstGeom prst="cloudCallout">
            <a:avLst>
              <a:gd name="adj1" fmla="val -31507"/>
              <a:gd name="adj2" fmla="val -7273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three</a:t>
            </a:r>
          </a:p>
        </p:txBody>
      </p:sp>
      <p:sp>
        <p:nvSpPr>
          <p:cNvPr id="19" name="Rounded Rectangular Callout 25"/>
          <p:cNvSpPr/>
          <p:nvPr/>
        </p:nvSpPr>
        <p:spPr>
          <a:xfrm>
            <a:off x="989160" y="4242398"/>
            <a:ext cx="2326256" cy="1148599"/>
          </a:xfrm>
          <a:prstGeom prst="wedgeRoundRectCallout">
            <a:avLst>
              <a:gd name="adj1" fmla="val 55935"/>
              <a:gd name="adj2" fmla="val 228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about verb patterns with the infinitive without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to?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Shape 87"/>
          <p:cNvSpPr/>
          <p:nvPr/>
        </p:nvSpPr>
        <p:spPr>
          <a:xfrm>
            <a:off x="2669026" y="5452565"/>
            <a:ext cx="1338379" cy="836097"/>
          </a:xfrm>
          <a:prstGeom prst="cloudCallout">
            <a:avLst>
              <a:gd name="adj1" fmla="val -31507"/>
              <a:gd name="adj2" fmla="val -72739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four</a:t>
            </a: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CC842F93-10FB-4C70-9284-557E5276EE1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34658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n-US" sz="4400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to-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infinitive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885" y="5500752"/>
            <a:ext cx="1046031" cy="1046031"/>
          </a:xfrm>
          <a:prstGeom prst="rect">
            <a:avLst/>
          </a:prstGeom>
        </p:spPr>
      </p:pic>
      <p:sp>
        <p:nvSpPr>
          <p:cNvPr id="10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586168" y="1206109"/>
            <a:ext cx="2784302" cy="1312206"/>
          </a:xfrm>
          <a:prstGeom prst="wedgeRoundRectCallout">
            <a:avLst>
              <a:gd name="adj1" fmla="val -22859"/>
              <a:gd name="adj2" fmla="val -655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really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enjoy acting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I’m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interested in joining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theatre school.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want to be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 actor when I’m older.</a:t>
            </a:r>
          </a:p>
        </p:txBody>
      </p:sp>
      <p:sp>
        <p:nvSpPr>
          <p:cNvPr id="11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9549663" y="1165800"/>
            <a:ext cx="2173708" cy="1435142"/>
          </a:xfrm>
          <a:prstGeom prst="wedgeRoundRectCallout">
            <a:avLst>
              <a:gd name="adj1" fmla="val -9363"/>
              <a:gd name="adj2" fmla="val -6518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forget to bring 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snacks to the party.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Shall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we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meet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earlier and go together? Sara’s sick, so she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can’t come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12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3771818" y="1070525"/>
            <a:ext cx="2464826" cy="1672313"/>
          </a:xfrm>
          <a:prstGeom prst="wedgeRoundRectCallout">
            <a:avLst>
              <a:gd name="adj1" fmla="val 13418"/>
              <a:gd name="adj2" fmla="val -6260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can’t stand watching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long films. I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’d rather watch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 series. 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love following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story and characters over time.  </a:t>
            </a:r>
          </a:p>
        </p:txBody>
      </p:sp>
      <p:sp>
        <p:nvSpPr>
          <p:cNvPr id="13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6508913" y="1198695"/>
            <a:ext cx="2540063" cy="1473484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tired of eating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same things all the time.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buy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something different. It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’s important to have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 varied diet.</a:t>
            </a:r>
          </a:p>
        </p:txBody>
      </p:sp>
      <p:graphicFrame>
        <p:nvGraphicFramePr>
          <p:cNvPr id="14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203751"/>
              </p:ext>
            </p:extLst>
          </p:nvPr>
        </p:nvGraphicFramePr>
        <p:xfrm>
          <a:off x="537313" y="2820740"/>
          <a:ext cx="9732849" cy="3529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8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7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36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1368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lang="en-GB" sz="1600" b="1" i="1" dirty="0" err="1">
                          <a:solidFill>
                            <a:schemeClr val="bg1"/>
                          </a:solidFill>
                        </a:rPr>
                        <a:t>ing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u="none" strike="noStrike" cap="none" dirty="0">
                          <a:solidFill>
                            <a:schemeClr val="lt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to</a:t>
                      </a:r>
                      <a:r>
                        <a:rPr lang="en-GB" sz="1600" b="1" i="0" u="none" strike="noStrike" cap="none" dirty="0">
                          <a:solidFill>
                            <a:schemeClr val="lt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-infinitive</a:t>
                      </a:r>
                      <a:endParaRPr lang="en-GB" sz="1600" b="1" i="1" u="none" strike="noStrike" cap="none" dirty="0">
                        <a:solidFill>
                          <a:schemeClr val="lt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cap="none" dirty="0">
                          <a:solidFill>
                            <a:schemeClr val="lt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infinitive without </a:t>
                      </a:r>
                      <a:r>
                        <a:rPr lang="en-GB" sz="1600" b="1" i="1" u="none" strike="noStrike" cap="none" dirty="0">
                          <a:solidFill>
                            <a:schemeClr val="lt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to</a:t>
                      </a:r>
                      <a:endParaRPr lang="en-GB" sz="1600" b="1" i="0" u="none" strike="noStrike" cap="none" dirty="0">
                        <a:solidFill>
                          <a:schemeClr val="lt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6289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after certain verbs, e.g.</a:t>
                      </a:r>
                    </a:p>
                    <a:p>
                      <a:pPr algn="l"/>
                      <a:r>
                        <a:rPr lang="en-GB" sz="1600" i="1" dirty="0">
                          <a:solidFill>
                            <a:schemeClr val="tx1"/>
                          </a:solidFill>
                        </a:rPr>
                        <a:t>begin,</a:t>
                      </a:r>
                      <a:r>
                        <a:rPr lang="en-GB" sz="1600" i="1" baseline="0" dirty="0">
                          <a:solidFill>
                            <a:schemeClr val="tx1"/>
                          </a:solidFill>
                        </a:rPr>
                        <a:t> finish, love, start</a:t>
                      </a:r>
                      <a:endParaRPr lang="en-GB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after certain verbs, e.g.</a:t>
                      </a:r>
                    </a:p>
                    <a:p>
                      <a:pPr algn="l"/>
                      <a:r>
                        <a:rPr lang="en-GB" sz="1600" i="1" dirty="0">
                          <a:solidFill>
                            <a:schemeClr val="tx1"/>
                          </a:solidFill>
                        </a:rPr>
                        <a:t>agree, ask, hope, plan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 modal verbs, e.g.</a:t>
                      </a:r>
                    </a:p>
                    <a:p>
                      <a:pPr algn="l"/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must, could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6289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in certain phrases, e.g.</a:t>
                      </a:r>
                    </a:p>
                    <a:p>
                      <a:pPr algn="l"/>
                      <a:r>
                        <a:rPr lang="en-GB" sz="1600" i="1" dirty="0">
                          <a:solidFill>
                            <a:schemeClr val="tx1"/>
                          </a:solidFill>
                        </a:rPr>
                        <a:t>don’t mind, look forward to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after some adjectives, e.g.</a:t>
                      </a:r>
                    </a:p>
                    <a:p>
                      <a:pPr algn="l"/>
                      <a:r>
                        <a:rPr lang="en-GB" sz="1600" i="1" dirty="0">
                          <a:solidFill>
                            <a:schemeClr val="tx1"/>
                          </a:solidFill>
                        </a:rPr>
                        <a:t>easy,</a:t>
                      </a:r>
                      <a:r>
                        <a:rPr lang="en-GB" sz="1600" i="1" baseline="0" dirty="0">
                          <a:solidFill>
                            <a:schemeClr val="tx1"/>
                          </a:solidFill>
                        </a:rPr>
                        <a:t> difficult, happy, sad</a:t>
                      </a:r>
                      <a:endParaRPr lang="en-GB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cap="none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after </a:t>
                      </a:r>
                      <a:r>
                        <a:rPr lang="en-GB" sz="1600" b="0" i="1" u="none" strike="noStrike" cap="none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would rather </a:t>
                      </a:r>
                    </a:p>
                    <a:p>
                      <a:pPr algn="l"/>
                      <a:r>
                        <a:rPr lang="en-GB" sz="1600" b="0" i="0" u="none" strike="noStrike" cap="none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(to talk about preferences)</a:t>
                      </a:r>
                      <a:endParaRPr lang="en-GB" sz="1600" b="0" i="0" u="none" strike="noStrike" cap="none" baseline="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  <a:p>
                      <a:pPr algn="l"/>
                      <a:endParaRPr lang="en-GB" sz="1600" b="0" i="1" u="none" strike="noStrike" cap="none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5314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after prepositions, e.g.</a:t>
                      </a:r>
                    </a:p>
                    <a:p>
                      <a:pPr algn="l"/>
                      <a:r>
                        <a:rPr lang="en-GB" sz="1600" i="1" dirty="0">
                          <a:solidFill>
                            <a:schemeClr val="tx1"/>
                          </a:solidFill>
                        </a:rPr>
                        <a:t>Thanks </a:t>
                      </a:r>
                      <a:r>
                        <a:rPr lang="en-GB" sz="1600" i="1" u="sng" dirty="0">
                          <a:solidFill>
                            <a:schemeClr val="tx1"/>
                          </a:solidFill>
                        </a:rPr>
                        <a:t>for listening</a:t>
                      </a:r>
                      <a:r>
                        <a:rPr lang="en-GB" sz="1600" i="1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i="1" dirty="0">
                          <a:solidFill>
                            <a:schemeClr val="tx1"/>
                          </a:solidFill>
                        </a:rPr>
                        <a:t>to me.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 </a:t>
                      </a:r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let’s </a:t>
                      </a:r>
                    </a:p>
                    <a:p>
                      <a:pPr algn="l"/>
                      <a:r>
                        <a:rPr lang="en-GB" sz="1600" b="0" i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(to make suggestions)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536788" y="3797619"/>
            <a:ext cx="2137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enjoy acting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738569" y="4792578"/>
            <a:ext cx="2460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can’t stand watching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156621" y="5732992"/>
            <a:ext cx="148404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tired of eating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3498339" y="3767667"/>
            <a:ext cx="1482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want to be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3699693" y="4786235"/>
            <a:ext cx="2460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(it)</a:t>
            </a:r>
            <a:r>
              <a:rPr lang="en-GB" sz="1600" b="1" dirty="0"/>
              <a:t>’s important to have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703807" y="3797144"/>
            <a:ext cx="1453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can’t come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6752655" y="4786235"/>
            <a:ext cx="2460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(I)</a:t>
            </a:r>
            <a:r>
              <a:rPr lang="en-GB" sz="1600" b="1" dirty="0"/>
              <a:t>’d rather watch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8438385" y="3803012"/>
            <a:ext cx="177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Shall </a:t>
            </a:r>
            <a:r>
              <a:rPr lang="en-GB" sz="1600" dirty="0"/>
              <a:t>(we) </a:t>
            </a:r>
            <a:r>
              <a:rPr lang="en-GB" sz="1600" b="1" dirty="0"/>
              <a:t>meet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856207" y="5781194"/>
            <a:ext cx="1453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Let’s buy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665115" y="5710638"/>
            <a:ext cx="180432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interested in joining</a:t>
            </a:r>
          </a:p>
        </p:txBody>
      </p:sp>
      <p:sp>
        <p:nvSpPr>
          <p:cNvPr id="24" name="Rounded Rectangular Callout 25"/>
          <p:cNvSpPr/>
          <p:nvPr/>
        </p:nvSpPr>
        <p:spPr>
          <a:xfrm>
            <a:off x="10427016" y="2742838"/>
            <a:ext cx="1520771" cy="2294829"/>
          </a:xfrm>
          <a:prstGeom prst="wedgeRoundRectCallout">
            <a:avLst>
              <a:gd name="adj1" fmla="val 6885"/>
              <a:gd name="adj2" fmla="val 6727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put the phrases in bold in the correct place in the table. The first one is done for you.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1959188" y="3780686"/>
            <a:ext cx="2137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love following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3481527" y="5235221"/>
            <a:ext cx="3009584" cy="1086557"/>
          </a:xfrm>
          <a:prstGeom prst="wedgeRoundRectCallout">
            <a:avLst>
              <a:gd name="adj1" fmla="val 55539"/>
              <a:gd name="adj2" fmla="val 1415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 verbs can be followed by either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-</a:t>
            </a:r>
            <a:r>
              <a:rPr lang="en-US" sz="1600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or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to-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infinitive, e.g. </a:t>
            </a:r>
          </a:p>
          <a:p>
            <a:pPr>
              <a:buSzPct val="25000"/>
            </a:pP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love following / love to follow.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4807850" y="3750733"/>
            <a:ext cx="1626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forget to bring</a:t>
            </a: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FBDDA44E-13DA-4DEE-A685-A57444035E5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7196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/>
      <p:bldP spid="26" grpId="0" animBg="1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conditional structures in many different situations.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39583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zero conditional.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first conditional.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with zero and first conditionals.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92A284A1-CB31-47AD-B643-45D3DBE7D72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135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24" name="Rounded Rectangular Callout 17">
            <a:extLst>
              <a:ext uri="{FF2B5EF4-FFF2-40B4-BE49-F238E27FC236}">
                <a16:creationId xmlns:a16="http://schemas.microsoft.com/office/drawing/2014/main" id="{2AB2EE11-D548-4123-A120-A0AE80993293}"/>
              </a:ext>
            </a:extLst>
          </p:cNvPr>
          <p:cNvSpPr/>
          <p:nvPr/>
        </p:nvSpPr>
        <p:spPr>
          <a:xfrm>
            <a:off x="8253116" y="2216536"/>
            <a:ext cx="3507964" cy="1664778"/>
          </a:xfrm>
          <a:prstGeom prst="wedgeRoundRectCallout">
            <a:avLst>
              <a:gd name="adj1" fmla="val 24454"/>
              <a:gd name="adj2" fmla="val -6395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first half of what the girl says: ‘</a:t>
            </a:r>
            <a:r>
              <a:rPr lang="en-US" sz="1600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tonight...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’</a:t>
            </a:r>
          </a:p>
          <a:p>
            <a:pPr algn="ctr">
              <a:buSzPct val="25000"/>
            </a:pP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 girl </a:t>
            </a:r>
            <a:r>
              <a:rPr lang="en-US" sz="1600" u="sng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sure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that it will rain, or is it a </a:t>
            </a:r>
            <a:r>
              <a:rPr lang="en-US" sz="1600" u="sng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possibility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 </a:t>
            </a:r>
          </a:p>
        </p:txBody>
      </p:sp>
      <p:sp>
        <p:nvSpPr>
          <p:cNvPr id="23" name="Shape 87"/>
          <p:cNvSpPr/>
          <p:nvPr/>
        </p:nvSpPr>
        <p:spPr>
          <a:xfrm>
            <a:off x="6058642" y="2320157"/>
            <a:ext cx="1888818" cy="1372669"/>
          </a:xfrm>
          <a:prstGeom prst="cloudCallout">
            <a:avLst>
              <a:gd name="adj1" fmla="val 65983"/>
              <a:gd name="adj2" fmla="val 2066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It’s a possibility.</a:t>
            </a:r>
          </a:p>
        </p:txBody>
      </p:sp>
      <p:sp>
        <p:nvSpPr>
          <p:cNvPr id="26" name="Rounded Rectangular Callout 26"/>
          <p:cNvSpPr/>
          <p:nvPr/>
        </p:nvSpPr>
        <p:spPr>
          <a:xfrm>
            <a:off x="8095181" y="4043356"/>
            <a:ext cx="3084867" cy="1446736"/>
          </a:xfrm>
          <a:prstGeom prst="wedgeRoundRectCallout">
            <a:avLst>
              <a:gd name="adj1" fmla="val 58756"/>
              <a:gd name="adj2" fmla="val -4673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full sentence: ‘</a:t>
            </a:r>
            <a:r>
              <a:rPr lang="en-US" sz="1600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tonight, we will stay at home and watch a film.’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she talking about the past, </a:t>
            </a:r>
            <a:r>
              <a:rPr lang="it-IT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or future?</a:t>
            </a:r>
          </a:p>
        </p:txBody>
      </p:sp>
      <p:sp>
        <p:nvSpPr>
          <p:cNvPr id="28" name="Shape 87"/>
          <p:cNvSpPr/>
          <p:nvPr/>
        </p:nvSpPr>
        <p:spPr>
          <a:xfrm>
            <a:off x="6611989" y="4095940"/>
            <a:ext cx="1338379" cy="1069299"/>
          </a:xfrm>
          <a:prstGeom prst="cloudCallout">
            <a:avLst>
              <a:gd name="adj1" fmla="val 62726"/>
              <a:gd name="adj2" fmla="val 2444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The f</a:t>
            </a: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uture.</a:t>
            </a:r>
          </a:p>
        </p:txBody>
      </p:sp>
      <p:sp>
        <p:nvSpPr>
          <p:cNvPr id="32" name="Rounded Rectangular Callout 24"/>
          <p:cNvSpPr/>
          <p:nvPr/>
        </p:nvSpPr>
        <p:spPr>
          <a:xfrm>
            <a:off x="2294089" y="1105330"/>
            <a:ext cx="3428942" cy="757335"/>
          </a:xfrm>
          <a:prstGeom prst="wedgeRoundRectCallout">
            <a:avLst>
              <a:gd name="adj1" fmla="val -57975"/>
              <a:gd name="adj2" fmla="val 380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tonight, we will stay at home and watch a film.</a:t>
            </a: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DF2F076E-568C-49CC-B3E2-16ECCB34E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680" y="424502"/>
            <a:ext cx="1239894" cy="1239894"/>
          </a:xfrm>
          <a:prstGeom prst="rect">
            <a:avLst/>
          </a:prstGeom>
        </p:spPr>
      </p:pic>
      <p:pic>
        <p:nvPicPr>
          <p:cNvPr id="34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33" y="1127627"/>
            <a:ext cx="1239894" cy="1239894"/>
          </a:xfrm>
          <a:prstGeom prst="rect">
            <a:avLst/>
          </a:prstGeom>
        </p:spPr>
      </p:pic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B29246A3-799D-4A07-B2BF-C2AD8156C70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702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6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135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20" name="Rounded Rectangular Callout 32">
            <a:extLst>
              <a:ext uri="{FF2B5EF4-FFF2-40B4-BE49-F238E27FC236}">
                <a16:creationId xmlns:a16="http://schemas.microsoft.com/office/drawing/2014/main" id="{6D8AD3E1-2DA2-45E2-9464-83A3352B087B}"/>
              </a:ext>
            </a:extLst>
          </p:cNvPr>
          <p:cNvSpPr/>
          <p:nvPr/>
        </p:nvSpPr>
        <p:spPr>
          <a:xfrm>
            <a:off x="2464594" y="2066402"/>
            <a:ext cx="3335072" cy="768168"/>
          </a:xfrm>
          <a:prstGeom prst="wedgeRoundRectCallout">
            <a:avLst>
              <a:gd name="adj1" fmla="val 42547"/>
              <a:gd name="adj2" fmla="val 79748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there is a lot of traffic,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 takes a long time to get into town.</a:t>
            </a:r>
          </a:p>
        </p:txBody>
      </p:sp>
      <p:sp>
        <p:nvSpPr>
          <p:cNvPr id="22" name="Rounded Rectangular Callout 33">
            <a:extLst>
              <a:ext uri="{FF2B5EF4-FFF2-40B4-BE49-F238E27FC236}">
                <a16:creationId xmlns:a16="http://schemas.microsoft.com/office/drawing/2014/main" id="{F37DF421-05FF-49F2-B05E-D229D114F66C}"/>
              </a:ext>
            </a:extLst>
          </p:cNvPr>
          <p:cNvSpPr/>
          <p:nvPr/>
        </p:nvSpPr>
        <p:spPr>
          <a:xfrm>
            <a:off x="6030645" y="1121647"/>
            <a:ext cx="3162530" cy="755130"/>
          </a:xfrm>
          <a:prstGeom prst="wedgeRoundRectCallout">
            <a:avLst>
              <a:gd name="adj1" fmla="val -35517"/>
              <a:gd name="adj2" fmla="val 8331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I’m hungry after swimming,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usually eat a banana.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DF2F076E-568C-49CC-B3E2-16ECCB34E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680" y="424502"/>
            <a:ext cx="1239894" cy="1239894"/>
          </a:xfrm>
          <a:prstGeom prst="rect">
            <a:avLst/>
          </a:prstGeom>
        </p:spPr>
      </p:pic>
      <p:sp>
        <p:nvSpPr>
          <p:cNvPr id="13" name="Rounded Rectangular Callout 23"/>
          <p:cNvSpPr/>
          <p:nvPr/>
        </p:nvSpPr>
        <p:spPr>
          <a:xfrm>
            <a:off x="7316629" y="2062671"/>
            <a:ext cx="3063770" cy="770846"/>
          </a:xfrm>
          <a:prstGeom prst="wedgeRoundRectCallout">
            <a:avLst>
              <a:gd name="adj1" fmla="val -60585"/>
              <a:gd name="adj2" fmla="val 39207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they don’t work harder,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they will lose the match.</a:t>
            </a:r>
          </a:p>
        </p:txBody>
      </p:sp>
      <p:sp>
        <p:nvSpPr>
          <p:cNvPr id="14" name="Rounded Rectangular Callout 24"/>
          <p:cNvSpPr/>
          <p:nvPr/>
        </p:nvSpPr>
        <p:spPr>
          <a:xfrm>
            <a:off x="2279977" y="1119441"/>
            <a:ext cx="3428942" cy="757335"/>
          </a:xfrm>
          <a:prstGeom prst="wedgeRoundRectCallout">
            <a:avLst>
              <a:gd name="adj1" fmla="val -57975"/>
              <a:gd name="adj2" fmla="val 380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tonight,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will stay</a:t>
            </a:r>
          </a:p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at home and watch a film.</a:t>
            </a:r>
          </a:p>
        </p:txBody>
      </p:sp>
      <p:pic>
        <p:nvPicPr>
          <p:cNvPr id="27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33" y="1127627"/>
            <a:ext cx="1239894" cy="1239894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795"/>
              </p:ext>
            </p:extLst>
          </p:nvPr>
        </p:nvGraphicFramePr>
        <p:xfrm>
          <a:off x="514703" y="3159477"/>
          <a:ext cx="4043186" cy="309174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043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1341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zero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7661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generally true.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274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habits.</a:t>
                      </a:r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527764"/>
              </p:ext>
            </p:extLst>
          </p:nvPr>
        </p:nvGraphicFramePr>
        <p:xfrm>
          <a:off x="4557889" y="3156655"/>
          <a:ext cx="3951111" cy="31734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951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1341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first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7661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possible future situations.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274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possible future actions.</a:t>
                      </a:r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2433639" y="1210266"/>
            <a:ext cx="312382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25000"/>
            </a:pPr>
            <a:r>
              <a:rPr lang="en-US" sz="16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tonight, </a:t>
            </a:r>
            <a:r>
              <a:rPr lang="en-US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will stay at home and watch a film.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052472" y="1208967"/>
            <a:ext cx="311735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I’m hungry after swimming,</a:t>
            </a:r>
          </a:p>
          <a:p>
            <a:pPr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usually eat a banana.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461178" y="2038679"/>
            <a:ext cx="334190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there is a lot of traffic,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takes a long time to get into town.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481833" y="2157517"/>
            <a:ext cx="272863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they don’t work harder,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they will lose the match.</a:t>
            </a:r>
          </a:p>
        </p:txBody>
      </p:sp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2AB2EE11-D548-4123-A120-A0AE80993293}"/>
              </a:ext>
            </a:extLst>
          </p:cNvPr>
          <p:cNvSpPr/>
          <p:nvPr/>
        </p:nvSpPr>
        <p:spPr>
          <a:xfrm>
            <a:off x="8779068" y="3762104"/>
            <a:ext cx="2982011" cy="1704968"/>
          </a:xfrm>
          <a:prstGeom prst="wedgeRoundRectCallout">
            <a:avLst>
              <a:gd name="adj1" fmla="val 24454"/>
              <a:gd name="adj2" fmla="val -6395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all four sentences and put them in the correct place in the table.</a:t>
            </a:r>
          </a:p>
          <a:p>
            <a:pPr algn="ctr">
              <a:buSzPct val="25000"/>
            </a:pP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Start with the zero conditionals.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2AF53A5A-21EE-46B8-8753-4BC26BB3A11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2724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3763 0.27592 " pathEditMode="relative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1925 0.59787 " pathEditMode="relative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9641 0.40629 " pathEditMode="relative" ptsTypes="AA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38E-6 5.87691E-6 L -0.22636 0.45119 " pathEditMode="relative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1"/>
      <p:bldP spid="5" grpId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81"/>
          <p:cNvSpPr txBox="1">
            <a:spLocks/>
          </p:cNvSpPr>
          <p:nvPr/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en-GB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zero conditional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Shape 82"/>
          <p:cNvSpPr txBox="1">
            <a:spLocks/>
          </p:cNvSpPr>
          <p:nvPr/>
        </p:nvSpPr>
        <p:spPr>
          <a:xfrm>
            <a:off x="450601" y="1007896"/>
            <a:ext cx="933454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talk about habits and things that are generally true.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</a:p>
        </p:txBody>
      </p:sp>
      <p:sp>
        <p:nvSpPr>
          <p:cNvPr id="23" name="Shape 82"/>
          <p:cNvSpPr txBox="1">
            <a:spLocks/>
          </p:cNvSpPr>
          <p:nvPr/>
        </p:nvSpPr>
        <p:spPr>
          <a:xfrm>
            <a:off x="450601" y="3189862"/>
            <a:ext cx="933454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two parts to a zero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sentence: 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The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clause: the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/situation clause.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The consequence clause.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Rounded Rectangular Callout 27"/>
          <p:cNvSpPr/>
          <p:nvPr/>
        </p:nvSpPr>
        <p:spPr>
          <a:xfrm>
            <a:off x="1749778" y="4933517"/>
            <a:ext cx="6106188" cy="1430594"/>
          </a:xfrm>
          <a:prstGeom prst="wedgeRoundRectCallout">
            <a:avLst>
              <a:gd name="adj1" fmla="val -55622"/>
              <a:gd name="adj2" fmla="val -251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    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 1                         clause 2      </a:t>
            </a:r>
            <a:b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</a:b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  </a:t>
            </a: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If I’m hungry,               I eat a banana.</a:t>
            </a:r>
          </a:p>
          <a:p>
            <a:pPr lvl="0" algn="ctr">
              <a:buSzPct val="25000"/>
            </a:pPr>
            <a:endParaRPr lang="en-US" sz="20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   </a:t>
            </a:r>
            <a:r>
              <a:rPr lang="fr-FR" sz="2000" b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20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                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consequence</a:t>
            </a:r>
            <a:endParaRPr lang="en-US" sz="2000" b="1" i="1" dirty="0">
              <a:solidFill>
                <a:schemeClr val="accent6">
                  <a:lumMod val="60000"/>
                  <a:lumOff val="40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6" name="Right Bracket 29"/>
          <p:cNvSpPr/>
          <p:nvPr/>
        </p:nvSpPr>
        <p:spPr>
          <a:xfrm rot="5400000">
            <a:off x="3239255" y="4890258"/>
            <a:ext cx="119987" cy="1614169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Right Bracket 31"/>
          <p:cNvSpPr/>
          <p:nvPr/>
        </p:nvSpPr>
        <p:spPr>
          <a:xfrm rot="5400000">
            <a:off x="6021339" y="4807535"/>
            <a:ext cx="90655" cy="1835875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" name="Rounded Rectangular Callout 33">
            <a:extLst>
              <a:ext uri="{FF2B5EF4-FFF2-40B4-BE49-F238E27FC236}">
                <a16:creationId xmlns:a16="http://schemas.microsoft.com/office/drawing/2014/main" id="{F37DF421-05FF-49F2-B05E-D229D114F66C}"/>
              </a:ext>
            </a:extLst>
          </p:cNvPr>
          <p:cNvSpPr/>
          <p:nvPr/>
        </p:nvSpPr>
        <p:spPr>
          <a:xfrm>
            <a:off x="1021464" y="1925980"/>
            <a:ext cx="3169536" cy="755130"/>
          </a:xfrm>
          <a:prstGeom prst="wedgeRoundRectCallout">
            <a:avLst>
              <a:gd name="adj1" fmla="val 63229"/>
              <a:gd name="adj2" fmla="val 3846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I’m hungry after swimming, I usually eat a banana.</a:t>
            </a:r>
          </a:p>
        </p:txBody>
      </p:sp>
      <p:sp>
        <p:nvSpPr>
          <p:cNvPr id="30" name="Rounded Rectangular Callout 32">
            <a:extLst>
              <a:ext uri="{FF2B5EF4-FFF2-40B4-BE49-F238E27FC236}">
                <a16:creationId xmlns:a16="http://schemas.microsoft.com/office/drawing/2014/main" id="{6D8AD3E1-2DA2-45E2-9464-83A3352B087B}"/>
              </a:ext>
            </a:extLst>
          </p:cNvPr>
          <p:cNvSpPr/>
          <p:nvPr/>
        </p:nvSpPr>
        <p:spPr>
          <a:xfrm>
            <a:off x="5244483" y="1939402"/>
            <a:ext cx="3335072" cy="768168"/>
          </a:xfrm>
          <a:prstGeom prst="wedgeRoundRectCallout">
            <a:avLst>
              <a:gd name="adj1" fmla="val 42547"/>
              <a:gd name="adj2" fmla="val 79748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there is a lot of traffic, it takes a long time to get into town.</a:t>
            </a:r>
          </a:p>
        </p:txBody>
      </p:sp>
      <p:pic>
        <p:nvPicPr>
          <p:cNvPr id="3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623" y="543891"/>
            <a:ext cx="1239894" cy="1239894"/>
          </a:xfrm>
          <a:prstGeom prst="rect">
            <a:avLst/>
          </a:prstGeom>
        </p:spPr>
      </p:pic>
      <p:sp>
        <p:nvSpPr>
          <p:cNvPr id="32" name="Rounded Rectangular Callout 25"/>
          <p:cNvSpPr/>
          <p:nvPr/>
        </p:nvSpPr>
        <p:spPr>
          <a:xfrm>
            <a:off x="8638013" y="3114676"/>
            <a:ext cx="3084867" cy="2269561"/>
          </a:xfrm>
          <a:prstGeom prst="wedgeRoundRectCallout">
            <a:avLst>
              <a:gd name="adj1" fmla="val 17881"/>
              <a:gd name="adj2" fmla="val -7285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this sentence again: ‘</a:t>
            </a:r>
            <a:r>
              <a:rPr lang="en-US" sz="1600" b="1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there is a lot of traffic, it takes a long time to get into town.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’</a:t>
            </a:r>
          </a:p>
          <a:p>
            <a:pPr>
              <a:buSzPct val="25000"/>
            </a:pP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 word can we use instead of ‘If’ with a similar meaning?</a:t>
            </a:r>
          </a:p>
        </p:txBody>
      </p:sp>
      <p:sp>
        <p:nvSpPr>
          <p:cNvPr id="33" name="Shape 87"/>
          <p:cNvSpPr/>
          <p:nvPr/>
        </p:nvSpPr>
        <p:spPr>
          <a:xfrm>
            <a:off x="8898362" y="5471110"/>
            <a:ext cx="1338379" cy="1069299"/>
          </a:xfrm>
          <a:prstGeom prst="cloudCallout">
            <a:avLst>
              <a:gd name="adj1" fmla="val 33938"/>
              <a:gd name="adj2" fmla="val -7563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R="0" lvl="0" algn="ctr" rtl="0">
              <a:spcBef>
                <a:spcPts val="0"/>
              </a:spcBef>
              <a:buSzPct val="25000"/>
            </a:pP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‘When’</a:t>
            </a:r>
            <a:r>
              <a:rPr lang="en-US" sz="1600" i="1" u="none" strike="noStrike" cap="none" dirty="0">
                <a:solidFill>
                  <a:schemeClr val="accent6">
                    <a:lumMod val="50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609C2CDF-6F63-4DAC-A6C6-E67EBD5BEC7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7592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6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en-GB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first conditional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" name="Shape 82"/>
          <p:cNvSpPr txBox="1">
            <a:spLocks/>
          </p:cNvSpPr>
          <p:nvPr/>
        </p:nvSpPr>
        <p:spPr>
          <a:xfrm>
            <a:off x="450601" y="1007896"/>
            <a:ext cx="933454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talk about possible future actions or situations and their results.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</a:p>
        </p:txBody>
      </p:sp>
      <p:sp>
        <p:nvSpPr>
          <p:cNvPr id="26" name="Shape 82"/>
          <p:cNvSpPr txBox="1">
            <a:spLocks/>
          </p:cNvSpPr>
          <p:nvPr/>
        </p:nvSpPr>
        <p:spPr>
          <a:xfrm>
            <a:off x="450601" y="2982776"/>
            <a:ext cx="11010471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Like the zero conditional, a first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sentence has two parts: 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The </a:t>
            </a:r>
            <a:r>
              <a:rPr lang="en-US" sz="2500" b="1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clause: the </a:t>
            </a:r>
            <a:r>
              <a:rPr lang="fr-FR" sz="25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/situation clause.</a:t>
            </a:r>
          </a:p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5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The consequence clause.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581529" y="4726431"/>
            <a:ext cx="5912535" cy="1593946"/>
          </a:xfrm>
          <a:prstGeom prst="wedgeRoundRectCallout">
            <a:avLst>
              <a:gd name="adj1" fmla="val -55622"/>
              <a:gd name="adj2" fmla="val -2513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clause 1                              clause 2</a:t>
            </a: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</a:p>
          <a:p>
            <a:pPr lvl="0">
              <a:buSzPct val="25000"/>
            </a:pPr>
            <a:r>
              <a:rPr lang="en-US" sz="20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If it rains tonight,            we will stay at home.</a:t>
            </a:r>
          </a:p>
          <a:p>
            <a:pPr lvl="0">
              <a:buSzPct val="25000"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   </a:t>
            </a:r>
          </a:p>
          <a:p>
            <a:pPr lvl="0">
              <a:buSzPct val="25000"/>
            </a:pPr>
            <a:r>
              <a:rPr lang="fr-FR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   </a:t>
            </a:r>
            <a:r>
              <a:rPr lang="fr-FR" sz="2000" b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conditional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20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                     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consequence</a:t>
            </a:r>
            <a:endParaRPr lang="en-US" sz="2000" b="1" i="1" dirty="0">
              <a:solidFill>
                <a:schemeClr val="accent6">
                  <a:lumMod val="60000"/>
                  <a:lumOff val="40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Right Bracket 29"/>
          <p:cNvSpPr/>
          <p:nvPr/>
        </p:nvSpPr>
        <p:spPr>
          <a:xfrm rot="5400000">
            <a:off x="3814942" y="4623860"/>
            <a:ext cx="98226" cy="2093224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Right Bracket 31"/>
          <p:cNvSpPr/>
          <p:nvPr/>
        </p:nvSpPr>
        <p:spPr>
          <a:xfrm rot="5400000">
            <a:off x="6927733" y="4461832"/>
            <a:ext cx="87350" cy="2399928"/>
          </a:xfrm>
          <a:prstGeom prst="rightBracke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using the zero and first </a:t>
            </a:r>
            <a:r>
              <a:rPr lang="fr-FR" sz="1600" dirty="0" err="1">
                <a:latin typeface="Open Sans"/>
                <a:ea typeface="Open Sans"/>
                <a:cs typeface="Open Sans"/>
                <a:sym typeface="Open Sans"/>
              </a:rPr>
              <a:t>conditionals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1" name="Rounded Rectangular Callout 24"/>
          <p:cNvSpPr/>
          <p:nvPr/>
        </p:nvSpPr>
        <p:spPr>
          <a:xfrm>
            <a:off x="4647462" y="1576493"/>
            <a:ext cx="3428942" cy="757335"/>
          </a:xfrm>
          <a:prstGeom prst="wedgeRoundRectCallout">
            <a:avLst>
              <a:gd name="adj1" fmla="val -57975"/>
              <a:gd name="adj2" fmla="val 380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tonight, we will stay at home and watch a film.</a:t>
            </a:r>
          </a:p>
        </p:txBody>
      </p:sp>
      <p:pic>
        <p:nvPicPr>
          <p:cNvPr id="12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806" y="1598790"/>
            <a:ext cx="1239894" cy="1239894"/>
          </a:xfrm>
          <a:prstGeom prst="rect">
            <a:avLst/>
          </a:prstGeom>
        </p:spPr>
      </p:pic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D398471D-EB7C-4035-B84A-894E24872E6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27163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 animBg="1"/>
      <p:bldP spid="30" grpId="0" animBg="1"/>
      <p:bldP spid="32" grpId="0" animBg="1"/>
      <p:bldP spid="34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zero and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4" y="1094464"/>
            <a:ext cx="1239894" cy="1239894"/>
          </a:xfrm>
          <a:prstGeom prst="rect">
            <a:avLst/>
          </a:prstGeom>
        </p:spPr>
      </p:pic>
      <p:sp>
        <p:nvSpPr>
          <p:cNvPr id="25" name="Rounded Rectangular Callout 24"/>
          <p:cNvSpPr/>
          <p:nvPr/>
        </p:nvSpPr>
        <p:spPr>
          <a:xfrm>
            <a:off x="2335493" y="1284779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tonight, we will stay at home and watch a film.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93" y="980611"/>
            <a:ext cx="1239894" cy="1239894"/>
          </a:xfrm>
          <a:prstGeom prst="rect">
            <a:avLst/>
          </a:prstGeom>
        </p:spPr>
      </p:pic>
      <p:sp>
        <p:nvSpPr>
          <p:cNvPr id="26" name="Rounded Rectangular Callout 25"/>
          <p:cNvSpPr/>
          <p:nvPr/>
        </p:nvSpPr>
        <p:spPr>
          <a:xfrm>
            <a:off x="8763000" y="2648094"/>
            <a:ext cx="2631706" cy="1148599"/>
          </a:xfrm>
          <a:prstGeom prst="wedgeRoundRectCallout">
            <a:avLst>
              <a:gd name="adj1" fmla="val 58153"/>
              <a:gd name="adj2" fmla="val 474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two highlighted examples and fill in the missing words in the boxes.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496086"/>
              </p:ext>
            </p:extLst>
          </p:nvPr>
        </p:nvGraphicFramePr>
        <p:xfrm>
          <a:off x="880223" y="2413979"/>
          <a:ext cx="7092554" cy="392539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546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6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13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1: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</a:t>
                      </a:r>
                      <a:r>
                        <a:rPr lang="fr-FR" sz="1600" i="0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2: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consequence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13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zero </a:t>
                      </a:r>
                      <a:r>
                        <a:rPr lang="en-GB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537">
                <a:tc gridSpan="2"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                             ,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5F95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I’m hungry after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swimming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there is a lot of traffic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</a:p>
                  </a:txBody>
                  <a:tcPr>
                    <a:solidFill>
                      <a:srgbClr val="BAF8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usually eat a banana.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 takes a long time to get into town.</a:t>
                      </a:r>
                    </a:p>
                  </a:txBody>
                  <a:tcPr>
                    <a:solidFill>
                      <a:srgbClr val="BA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3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first</a:t>
                      </a:r>
                      <a:r>
                        <a:rPr lang="en-GB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254">
                <a:tc gridSpan="2"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                                ,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+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7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 tonight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they don’t work harder,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wi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ll stay at home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they won’t win the match.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07108" y="3162980"/>
            <a:ext cx="176926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         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95132" y="3162981"/>
            <a:ext cx="1904541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         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69953" y="3162981"/>
            <a:ext cx="78548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i="1" dirty="0">
                <a:solidFill>
                  <a:srgbClr val="002060"/>
                </a:solidFill>
              </a:rPr>
              <a:t>If</a:t>
            </a:r>
          </a:p>
        </p:txBody>
      </p:sp>
      <p:sp>
        <p:nvSpPr>
          <p:cNvPr id="4" name="Rectangle 3"/>
          <p:cNvSpPr/>
          <p:nvPr/>
        </p:nvSpPr>
        <p:spPr>
          <a:xfrm>
            <a:off x="2168163" y="3176480"/>
            <a:ext cx="1595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err="1">
                <a:solidFill>
                  <a:srgbClr val="002060"/>
                </a:solidFill>
              </a:rPr>
              <a:t>present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da-DK" sz="1600" dirty="0">
                <a:solidFill>
                  <a:srgbClr val="002060"/>
                </a:solidFill>
              </a:rPr>
              <a:t>tense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5291605" y="3162369"/>
            <a:ext cx="14769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present tense</a:t>
            </a:r>
            <a:endParaRPr lang="en-GB" sz="1600" dirty="0"/>
          </a:p>
        </p:txBody>
      </p:sp>
      <p:sp>
        <p:nvSpPr>
          <p:cNvPr id="38" name="Rounded Rectangular Callout 37"/>
          <p:cNvSpPr/>
          <p:nvPr/>
        </p:nvSpPr>
        <p:spPr>
          <a:xfrm>
            <a:off x="8537222" y="4092222"/>
            <a:ext cx="1779069" cy="1249101"/>
          </a:xfrm>
          <a:prstGeom prst="wedgeRoundRectCallout">
            <a:avLst>
              <a:gd name="adj1" fmla="val 35005"/>
              <a:gd name="adj2" fmla="val -653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Won’t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a contraction of two words. What are they?</a:t>
            </a:r>
            <a:endParaRPr lang="en-US" sz="1600" i="1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Shape 87"/>
          <p:cNvSpPr/>
          <p:nvPr/>
        </p:nvSpPr>
        <p:spPr>
          <a:xfrm>
            <a:off x="10656068" y="4341839"/>
            <a:ext cx="1338379" cy="1069299"/>
          </a:xfrm>
          <a:prstGeom prst="cloudCallout">
            <a:avLst>
              <a:gd name="adj1" fmla="val -71654"/>
              <a:gd name="adj2" fmla="val 1062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will not</a:t>
            </a:r>
          </a:p>
        </p:txBody>
      </p:sp>
      <p:sp>
        <p:nvSpPr>
          <p:cNvPr id="40" name="Rounded Rectangular Callout 39"/>
          <p:cNvSpPr/>
          <p:nvPr/>
        </p:nvSpPr>
        <p:spPr>
          <a:xfrm>
            <a:off x="8523111" y="5590336"/>
            <a:ext cx="1779932" cy="914885"/>
          </a:xfrm>
          <a:prstGeom prst="wedgeRoundRectCallout">
            <a:avLst>
              <a:gd name="adj1" fmla="val 32063"/>
              <a:gd name="adj2" fmla="val -6538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 is the contraction of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will?</a:t>
            </a:r>
          </a:p>
        </p:txBody>
      </p:sp>
      <p:sp>
        <p:nvSpPr>
          <p:cNvPr id="41" name="Shape 87"/>
          <p:cNvSpPr/>
          <p:nvPr/>
        </p:nvSpPr>
        <p:spPr>
          <a:xfrm>
            <a:off x="10516626" y="5642396"/>
            <a:ext cx="955343" cy="859452"/>
          </a:xfrm>
          <a:prstGeom prst="cloudCallout">
            <a:avLst>
              <a:gd name="adj1" fmla="val -71654"/>
              <a:gd name="adj2" fmla="val 1062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’ll</a:t>
            </a:r>
          </a:p>
        </p:txBody>
      </p:sp>
      <p:sp>
        <p:nvSpPr>
          <p:cNvPr id="20" name="Rounded Rectangular Callout 32">
            <a:extLst>
              <a:ext uri="{FF2B5EF4-FFF2-40B4-BE49-F238E27FC236}">
                <a16:creationId xmlns:a16="http://schemas.microsoft.com/office/drawing/2014/main" id="{6D8AD3E1-2DA2-45E2-9464-83A3352B087B}"/>
              </a:ext>
            </a:extLst>
          </p:cNvPr>
          <p:cNvSpPr/>
          <p:nvPr/>
        </p:nvSpPr>
        <p:spPr>
          <a:xfrm>
            <a:off x="6265947" y="1290533"/>
            <a:ext cx="3335072" cy="849356"/>
          </a:xfrm>
          <a:prstGeom prst="wedgeRoundRectCallout">
            <a:avLst>
              <a:gd name="adj1" fmla="val 42547"/>
              <a:gd name="adj2" fmla="val 79748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there is a lot of traffic, it takes a long time to get into town.</a:t>
            </a:r>
          </a:p>
        </p:txBody>
      </p:sp>
      <p:sp>
        <p:nvSpPr>
          <p:cNvPr id="19" name="TextBox 2"/>
          <p:cNvSpPr txBox="1"/>
          <p:nvPr/>
        </p:nvSpPr>
        <p:spPr>
          <a:xfrm>
            <a:off x="2197572" y="5081350"/>
            <a:ext cx="176926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</a:t>
            </a:r>
          </a:p>
        </p:txBody>
      </p:sp>
      <p:sp>
        <p:nvSpPr>
          <p:cNvPr id="22" name="TextBox 29"/>
          <p:cNvSpPr txBox="1"/>
          <p:nvPr/>
        </p:nvSpPr>
        <p:spPr>
          <a:xfrm>
            <a:off x="4467244" y="5091037"/>
            <a:ext cx="110337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</a:t>
            </a:r>
            <a:endParaRPr lang="en-GB" sz="1600" i="1" dirty="0"/>
          </a:p>
        </p:txBody>
      </p:sp>
      <p:sp>
        <p:nvSpPr>
          <p:cNvPr id="24" name="TextBox 31"/>
          <p:cNvSpPr txBox="1"/>
          <p:nvPr/>
        </p:nvSpPr>
        <p:spPr>
          <a:xfrm>
            <a:off x="984848" y="5072584"/>
            <a:ext cx="78548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     </a:t>
            </a:r>
            <a:r>
              <a:rPr lang="en-GB" sz="1600" i="1" dirty="0">
                <a:solidFill>
                  <a:srgbClr val="002060"/>
                </a:solidFill>
              </a:rPr>
              <a:t>If</a:t>
            </a:r>
          </a:p>
        </p:txBody>
      </p:sp>
      <p:sp>
        <p:nvSpPr>
          <p:cNvPr id="27" name="TextBox 29"/>
          <p:cNvSpPr txBox="1"/>
          <p:nvPr/>
        </p:nvSpPr>
        <p:spPr>
          <a:xfrm>
            <a:off x="5949682" y="5091037"/>
            <a:ext cx="137888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</a:t>
            </a:r>
          </a:p>
        </p:txBody>
      </p:sp>
      <p:sp>
        <p:nvSpPr>
          <p:cNvPr id="29" name="Rectangle 3"/>
          <p:cNvSpPr/>
          <p:nvPr/>
        </p:nvSpPr>
        <p:spPr>
          <a:xfrm>
            <a:off x="2281051" y="5032120"/>
            <a:ext cx="1595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err="1">
                <a:solidFill>
                  <a:srgbClr val="002060"/>
                </a:solidFill>
              </a:rPr>
              <a:t>present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da-DK" sz="1600" dirty="0">
                <a:solidFill>
                  <a:srgbClr val="002060"/>
                </a:solidFill>
              </a:rPr>
              <a:t>tense</a:t>
            </a:r>
            <a:endParaRPr lang="en-GB" sz="1600" dirty="0"/>
          </a:p>
        </p:txBody>
      </p:sp>
      <p:sp>
        <p:nvSpPr>
          <p:cNvPr id="31" name="Rectangle 3"/>
          <p:cNvSpPr/>
          <p:nvPr/>
        </p:nvSpPr>
        <p:spPr>
          <a:xfrm>
            <a:off x="4460817" y="5032120"/>
            <a:ext cx="1595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002060"/>
                </a:solidFill>
              </a:rPr>
              <a:t> will/won’t</a:t>
            </a:r>
            <a:endParaRPr lang="en-GB" sz="1600" i="1" dirty="0"/>
          </a:p>
        </p:txBody>
      </p:sp>
      <p:sp>
        <p:nvSpPr>
          <p:cNvPr id="33" name="Rectangle 3"/>
          <p:cNvSpPr/>
          <p:nvPr/>
        </p:nvSpPr>
        <p:spPr>
          <a:xfrm>
            <a:off x="5923762" y="5059967"/>
            <a:ext cx="15953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    infinitive</a:t>
            </a:r>
            <a:endParaRPr lang="en-GB" sz="1600" dirty="0"/>
          </a:p>
        </p:txBody>
      </p:sp>
      <p:sp>
        <p:nvSpPr>
          <p:cNvPr id="35" name="Google Shape;65;p15">
            <a:extLst>
              <a:ext uri="{FF2B5EF4-FFF2-40B4-BE49-F238E27FC236}">
                <a16:creationId xmlns:a16="http://schemas.microsoft.com/office/drawing/2014/main" id="{91F5D897-4FAC-4384-A570-A51DA0CCD95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5246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" grpId="0" animBg="1"/>
      <p:bldP spid="30" grpId="0" animBg="1"/>
      <p:bldP spid="32" grpId="0" animBg="1"/>
      <p:bldP spid="4" grpId="0"/>
      <p:bldP spid="34" grpId="0"/>
      <p:bldP spid="38" grpId="0" animBg="1"/>
      <p:bldP spid="39" grpId="0" animBg="1"/>
      <p:bldP spid="40" grpId="0" animBg="1"/>
      <p:bldP spid="41" grpId="0" animBg="1"/>
      <p:bldP spid="20" grpId="0" animBg="1"/>
      <p:bldP spid="19" grpId="0" animBg="1"/>
      <p:bldP spid="22" grpId="0" animBg="1"/>
      <p:bldP spid="24" grpId="0" animBg="1"/>
      <p:bldP spid="27" grpId="0" animBg="1"/>
      <p:bldP spid="29" grpId="0"/>
      <p:bldP spid="31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06629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zero and first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conditionals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8043333" y="2457421"/>
            <a:ext cx="3467796" cy="2213357"/>
          </a:xfrm>
          <a:prstGeom prst="wedgeRoundRectCallout">
            <a:avLst>
              <a:gd name="adj1" fmla="val 57276"/>
              <a:gd name="adj2" fmla="val 109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can change the order of the clauses, but if the consequence clause is first, you don’t use a comma. Look: </a:t>
            </a:r>
          </a:p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‘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will stay at home and watch a film if it rains tonight.’</a:t>
            </a:r>
          </a:p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 you do the same with the other sentence?</a:t>
            </a:r>
          </a:p>
        </p:txBody>
      </p:sp>
      <p:sp>
        <p:nvSpPr>
          <p:cNvPr id="35" name="Arc 34"/>
          <p:cNvSpPr/>
          <p:nvPr/>
        </p:nvSpPr>
        <p:spPr>
          <a:xfrm rot="317021" flipH="1">
            <a:off x="3194751" y="2157538"/>
            <a:ext cx="1273289" cy="911321"/>
          </a:xfrm>
          <a:prstGeom prst="arc">
            <a:avLst>
              <a:gd name="adj1" fmla="val 12259691"/>
              <a:gd name="adj2" fmla="val 21106137"/>
            </a:avLst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8000999" y="4896557"/>
            <a:ext cx="3541890" cy="971980"/>
          </a:xfrm>
          <a:prstGeom prst="wedgeRoundRectCallout">
            <a:avLst>
              <a:gd name="adj1" fmla="val 54101"/>
              <a:gd name="adj2" fmla="val -425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can use the contractions of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will:</a:t>
            </a:r>
          </a:p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positive: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=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’ll</a:t>
            </a:r>
          </a:p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negative: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 not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=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won’t</a:t>
            </a:r>
          </a:p>
        </p:txBody>
      </p:sp>
      <p:sp>
        <p:nvSpPr>
          <p:cNvPr id="43" name="Pentagon 42"/>
          <p:cNvSpPr/>
          <p:nvPr/>
        </p:nvSpPr>
        <p:spPr>
          <a:xfrm>
            <a:off x="9099464" y="5957628"/>
            <a:ext cx="2791327" cy="680082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pic>
        <p:nvPicPr>
          <p:cNvPr id="15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4" y="1094464"/>
            <a:ext cx="1239894" cy="1239894"/>
          </a:xfrm>
          <a:prstGeom prst="rect">
            <a:avLst/>
          </a:prstGeom>
        </p:spPr>
      </p:pic>
      <p:sp>
        <p:nvSpPr>
          <p:cNvPr id="16" name="Rounded Rectangular Callout 24"/>
          <p:cNvSpPr/>
          <p:nvPr/>
        </p:nvSpPr>
        <p:spPr>
          <a:xfrm>
            <a:off x="2335493" y="1284779"/>
            <a:ext cx="3428942" cy="859265"/>
          </a:xfrm>
          <a:prstGeom prst="wedgeRoundRectCallout">
            <a:avLst>
              <a:gd name="adj1" fmla="val -55918"/>
              <a:gd name="adj2" fmla="val -4765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it rains tonight, we will stay at home and watch a film.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19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980972"/>
              </p:ext>
            </p:extLst>
          </p:nvPr>
        </p:nvGraphicFramePr>
        <p:xfrm>
          <a:off x="400449" y="2470423"/>
          <a:ext cx="7304218" cy="368155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457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6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13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1: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</a:t>
                      </a:r>
                      <a:r>
                        <a:rPr lang="fr-FR" sz="1600" i="0" baseline="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clause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2: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consequence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13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zero </a:t>
                      </a:r>
                      <a:r>
                        <a:rPr lang="en-GB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conditional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537">
                <a:tc gridSpan="2"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present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tense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,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tense</a:t>
                      </a:r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I’m hungry after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swimming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there is a lot of traffic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</a:p>
                  </a:txBody>
                  <a:tcPr>
                    <a:solidFill>
                      <a:srgbClr val="BAF8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usually eat a banana.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it takes a long time to get into town.</a:t>
                      </a:r>
                    </a:p>
                  </a:txBody>
                  <a:tcPr>
                    <a:solidFill>
                      <a:srgbClr val="BA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3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first</a:t>
                      </a:r>
                      <a:r>
                        <a:rPr lang="en-GB" sz="1600" b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254">
                <a:tc gridSpan="2">
                  <a:txBody>
                    <a:bodyPr/>
                    <a:lstStyle/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</a:t>
                      </a:r>
                      <a:r>
                        <a:rPr lang="en-GB" sz="1600" i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   present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tense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,</a:t>
                      </a:r>
                      <a:r>
                        <a:rPr lang="en-GB" sz="1600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will/won’t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+      infinitive</a:t>
                      </a: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7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it rains tonight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If they don’t work harder,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ll stay at home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they won’t win the match.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2" name="Arc 41"/>
          <p:cNvSpPr/>
          <p:nvPr/>
        </p:nvSpPr>
        <p:spPr>
          <a:xfrm rot="21390529" flipH="1">
            <a:off x="3544054" y="5274596"/>
            <a:ext cx="4626968" cy="581823"/>
          </a:xfrm>
          <a:prstGeom prst="arc">
            <a:avLst>
              <a:gd name="adj1" fmla="val 10942086"/>
              <a:gd name="adj2" fmla="val 2109699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7" name="Arc 36"/>
          <p:cNvSpPr/>
          <p:nvPr/>
        </p:nvSpPr>
        <p:spPr>
          <a:xfrm rot="21059126" flipH="1">
            <a:off x="4233263" y="5519233"/>
            <a:ext cx="3845527" cy="509703"/>
          </a:xfrm>
          <a:prstGeom prst="arc">
            <a:avLst>
              <a:gd name="adj1" fmla="val 10747431"/>
              <a:gd name="adj2" fmla="val 2126493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Rounded Rectangular Callout 32">
            <a:extLst>
              <a:ext uri="{FF2B5EF4-FFF2-40B4-BE49-F238E27FC236}">
                <a16:creationId xmlns:a16="http://schemas.microsoft.com/office/drawing/2014/main" id="{6D8AD3E1-2DA2-45E2-9464-83A3352B087B}"/>
              </a:ext>
            </a:extLst>
          </p:cNvPr>
          <p:cNvSpPr/>
          <p:nvPr/>
        </p:nvSpPr>
        <p:spPr>
          <a:xfrm>
            <a:off x="6265947" y="1290533"/>
            <a:ext cx="3335072" cy="849356"/>
          </a:xfrm>
          <a:prstGeom prst="wedgeRoundRectCallout">
            <a:avLst>
              <a:gd name="adj1" fmla="val 42547"/>
              <a:gd name="adj2" fmla="val 79748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there is a lot of traffic, it takes a long time to get into town.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9548" y="1149944"/>
            <a:ext cx="1239894" cy="1239894"/>
          </a:xfrm>
          <a:prstGeom prst="rect">
            <a:avLst/>
          </a:prstGeom>
        </p:spPr>
      </p:pic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82C6A7B1-7F3B-4BA9-8C97-83E012524E4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4609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  <p:bldP spid="36" grpId="0" animBg="1"/>
      <p:bldP spid="43" grpId="0" animBg="1"/>
      <p:bldP spid="42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417498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5012257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4" y="1815474"/>
            <a:ext cx="1072111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/>
              <a:t>If I………………………………(have) a lot to do, I usually…………………………..(make) a list before I start.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We…………………………………(arrive) late if we………………………….(not walk) a bit faster.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Do you…………………………………(make) your bed when you………………………….(get) up in the morning?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FontTx/>
              <a:buAutoNum type="arabicPeriod"/>
            </a:pPr>
            <a:r>
              <a:rPr lang="en-US" sz="1600" dirty="0"/>
              <a:t>When the weather…………………………….(be) cold, the lake sometimes………………………………….(freeze).</a:t>
            </a:r>
          </a:p>
          <a:p>
            <a:pPr marL="342900" indent="-342900">
              <a:buFontTx/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you ………………………………(call) me later, I………………………………………(tell) you where to meet us.</a:t>
            </a:r>
          </a:p>
          <a:p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you…………………………………(do) your homework now, your dad…………………………(take) you to the cinema this evening.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</a:t>
            </a: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12956" y="1700035"/>
            <a:ext cx="6523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have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27148" y="1713090"/>
            <a:ext cx="709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make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944306" y="2441861"/>
            <a:ext cx="13593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arrive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909031" y="2441861"/>
            <a:ext cx="12422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don’t walk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401251" y="3181598"/>
            <a:ext cx="709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make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47078" y="3183687"/>
            <a:ext cx="49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get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310629" y="4623665"/>
            <a:ext cx="5269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call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261974" y="4618880"/>
            <a:ext cx="1096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will/’ll tell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315786" y="3891048"/>
            <a:ext cx="3557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is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902982" y="3897385"/>
            <a:ext cx="891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freezes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228049" y="5380329"/>
            <a:ext cx="4353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do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846750" y="5378432"/>
            <a:ext cx="9829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 take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5920F5BC-8CC6-4775-877C-92BF6E701A5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9597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4714</TotalTime>
  <Words>1573</Words>
  <Application>Microsoft Office PowerPoint</Application>
  <PresentationFormat>Widescreen</PresentationFormat>
  <Paragraphs>226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2_Simple Light</vt:lpstr>
      <vt:lpstr>3_Simple Light</vt:lpstr>
      <vt:lpstr>Pearson</vt:lpstr>
      <vt:lpstr>Grammar A2+ zero and first conditionals </vt:lpstr>
      <vt:lpstr>We use conditional structures in many different situations.</vt:lpstr>
      <vt:lpstr>Function: When do we use them?</vt:lpstr>
      <vt:lpstr>Function: When do we use them?</vt:lpstr>
      <vt:lpstr>PowerPoint Presentation</vt:lpstr>
      <vt:lpstr>Function: the first conditional</vt:lpstr>
      <vt:lpstr>Form: the zero and first conditionals</vt:lpstr>
      <vt:lpstr>Form: the zero and first conditionals</vt:lpstr>
      <vt:lpstr>PowerPoint Presentation</vt:lpstr>
      <vt:lpstr>Explore grammar: -ing and to-infinitive</vt:lpstr>
      <vt:lpstr>Explore grammar: -ing and to-infinitive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210</cp:revision>
  <dcterms:modified xsi:type="dcterms:W3CDTF">2019-12-05T10:02:14Z</dcterms:modified>
</cp:coreProperties>
</file>